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78" r:id="rId8"/>
    <p:sldId id="279" r:id="rId9"/>
    <p:sldId id="280" r:id="rId10"/>
    <p:sldId id="263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4" r:id="rId19"/>
    <p:sldId id="270" r:id="rId20"/>
    <p:sldId id="271" r:id="rId21"/>
    <p:sldId id="272" r:id="rId22"/>
    <p:sldId id="273" r:id="rId23"/>
    <p:sldId id="275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%20PROJECT2\Reports\Spring%202012\Sodium%20Polyacrylate%20on%20different%20Surfactant%20type\Comparis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%20PROJECT2\Reports\Spring%202012\Sodium%20Polyacrylate%20on%20different%20Surfactant%20type\Comparis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D%20PROJECT2\Reports\Spring%202012\Sodium%20Polyacrylate%20on%20different%20Surfactant%20type\Comparison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PHD%20PROJECT2\Reports\Spring%202012\Adsorption%20of%20Polyacrylate%20on%20Adsorbents%20by%20colorimetric%20method\Adsorption%20of%20polyacrylate%204500%20Da%20on%20Dolomite%20room%20temp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PHD%20PROJECT2\Reports\Fall\The%20proof%20of%20correct%20titration%20at%20pH3%20with%20and%20without%20polyacryla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0069374702851953"/>
          <c:y val="4.6231260969679375E-2"/>
          <c:w val="0.54711023622047406"/>
          <c:h val="0.8326195683872849"/>
        </c:manualLayout>
      </c:layout>
      <c:barChart>
        <c:barDir val="col"/>
        <c:grouping val="clustered"/>
        <c:ser>
          <c:idx val="0"/>
          <c:order val="0"/>
          <c:tx>
            <c:v>Without Sacrificial Agent</c:v>
          </c:tx>
          <c:cat>
            <c:strRef>
              <c:f>(Sheet1!$C$4,Sheet1!$G$4)</c:f>
              <c:strCache>
                <c:ptCount val="2"/>
                <c:pt idx="0">
                  <c:v>NI-Blend</c:v>
                </c:pt>
                <c:pt idx="1">
                  <c:v>S13B</c:v>
                </c:pt>
              </c:strCache>
            </c:strRef>
          </c:cat>
          <c:val>
            <c:numRef>
              <c:f>(Sheet1!$D$6,Sheet1!$H$6)</c:f>
              <c:numCache>
                <c:formatCode>General</c:formatCode>
                <c:ptCount val="2"/>
                <c:pt idx="0">
                  <c:v>1.7500000000000002</c:v>
                </c:pt>
                <c:pt idx="1">
                  <c:v>2.1230000000000002</c:v>
                </c:pt>
              </c:numCache>
            </c:numRef>
          </c:val>
        </c:ser>
        <c:ser>
          <c:idx val="1"/>
          <c:order val="1"/>
          <c:tx>
            <c:v>After adding 2500 ppm Sodium Polyacrylate (Mw=4500 Da)</c:v>
          </c:tx>
          <c:cat>
            <c:strRef>
              <c:f>(Sheet1!$C$4,Sheet1!$G$4)</c:f>
              <c:strCache>
                <c:ptCount val="2"/>
                <c:pt idx="0">
                  <c:v>NI-Blend</c:v>
                </c:pt>
                <c:pt idx="1">
                  <c:v>S13B</c:v>
                </c:pt>
              </c:strCache>
            </c:strRef>
          </c:cat>
          <c:val>
            <c:numRef>
              <c:f>(Sheet1!$D$11,Sheet1!$H$12)</c:f>
              <c:numCache>
                <c:formatCode>0.000</c:formatCode>
                <c:ptCount val="2"/>
                <c:pt idx="0" formatCode="General">
                  <c:v>1.4999999999999998E-2</c:v>
                </c:pt>
                <c:pt idx="1">
                  <c:v>3.1000000000000045E-2</c:v>
                </c:pt>
              </c:numCache>
            </c:numRef>
          </c:val>
        </c:ser>
        <c:axId val="89413120"/>
        <c:axId val="89414656"/>
      </c:barChart>
      <c:catAx>
        <c:axId val="8941312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9414656"/>
        <c:crosses val="autoZero"/>
        <c:auto val="1"/>
        <c:lblAlgn val="ctr"/>
        <c:lblOffset val="100"/>
      </c:catAx>
      <c:valAx>
        <c:axId val="8941465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="0">
                    <a:latin typeface="Arial" pitchFamily="34" charset="0"/>
                    <a:cs typeface="Arial" pitchFamily="34" charset="0"/>
                  </a:rPr>
                  <a:t>Adsorption</a:t>
                </a:r>
                <a:r>
                  <a:rPr lang="en-US" sz="1400" b="0" baseline="0">
                    <a:latin typeface="Arial" pitchFamily="34" charset="0"/>
                    <a:cs typeface="Arial" pitchFamily="34" charset="0"/>
                  </a:rPr>
                  <a:t> (mg/g)</a:t>
                </a:r>
                <a:endParaRPr lang="en-US" sz="1400" b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2.9822264772734672E-2"/>
              <c:y val="0.2278376245914049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9413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336270621259195"/>
          <c:y val="0.13840915718868474"/>
          <c:w val="0.35663729378740838"/>
          <c:h val="0.59206157512519531"/>
        </c:manualLayout>
      </c:layout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solidFill>
        <a:schemeClr val="tx1">
          <a:lumMod val="65000"/>
          <a:lumOff val="35000"/>
        </a:schemeClr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1164989001163633"/>
          <c:y val="1.6245043938764123E-2"/>
          <c:w val="0.85676681475497185"/>
          <c:h val="0.86044564190765249"/>
        </c:manualLayout>
      </c:layout>
      <c:scatterChart>
        <c:scatterStyle val="smoothMarker"/>
        <c:ser>
          <c:idx val="0"/>
          <c:order val="0"/>
          <c:tx>
            <c:strRef>
              <c:f>Sheet1!$C$4</c:f>
              <c:strCache>
                <c:ptCount val="1"/>
                <c:pt idx="0">
                  <c:v>NI-Blend</c:v>
                </c:pt>
              </c:strCache>
            </c:strRef>
          </c:tx>
          <c:xVal>
            <c:numRef>
              <c:f>Sheet1!$B$6:$B$11</c:f>
              <c:numCache>
                <c:formatCode>General</c:formatCode>
                <c:ptCount val="6"/>
                <c:pt idx="0">
                  <c:v>0</c:v>
                </c:pt>
                <c:pt idx="1">
                  <c:v>207</c:v>
                </c:pt>
                <c:pt idx="2">
                  <c:v>515</c:v>
                </c:pt>
                <c:pt idx="3">
                  <c:v>1118</c:v>
                </c:pt>
                <c:pt idx="4">
                  <c:v>1960</c:v>
                </c:pt>
                <c:pt idx="5">
                  <c:v>2600</c:v>
                </c:pt>
              </c:numCache>
            </c:numRef>
          </c:xVal>
          <c:yVal>
            <c:numRef>
              <c:f>Sheet1!$D$6:$D$11</c:f>
              <c:numCache>
                <c:formatCode>General</c:formatCode>
                <c:ptCount val="6"/>
                <c:pt idx="0">
                  <c:v>1.75</c:v>
                </c:pt>
                <c:pt idx="1">
                  <c:v>0.96900000000000064</c:v>
                </c:pt>
                <c:pt idx="2">
                  <c:v>0.61900000000000066</c:v>
                </c:pt>
                <c:pt idx="3">
                  <c:v>0.23600000000000004</c:v>
                </c:pt>
                <c:pt idx="4">
                  <c:v>3.4000000000000002E-2</c:v>
                </c:pt>
                <c:pt idx="5">
                  <c:v>1.4999999999999998E-2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Sheet1!$G$4</c:f>
              <c:strCache>
                <c:ptCount val="1"/>
                <c:pt idx="0">
                  <c:v>S13B</c:v>
                </c:pt>
              </c:strCache>
            </c:strRef>
          </c:tx>
          <c:xVal>
            <c:numRef>
              <c:f>Sheet1!$F$6:$F$13</c:f>
              <c:numCache>
                <c:formatCode>General</c:formatCode>
                <c:ptCount val="8"/>
                <c:pt idx="0">
                  <c:v>0</c:v>
                </c:pt>
                <c:pt idx="1">
                  <c:v>131</c:v>
                </c:pt>
                <c:pt idx="2">
                  <c:v>220</c:v>
                </c:pt>
                <c:pt idx="3">
                  <c:v>328</c:v>
                </c:pt>
                <c:pt idx="4">
                  <c:v>530</c:v>
                </c:pt>
                <c:pt idx="5">
                  <c:v>1048</c:v>
                </c:pt>
                <c:pt idx="6">
                  <c:v>2136</c:v>
                </c:pt>
                <c:pt idx="7">
                  <c:v>2980.9999999999995</c:v>
                </c:pt>
              </c:numCache>
            </c:numRef>
          </c:xVal>
          <c:yVal>
            <c:numRef>
              <c:f>Sheet1!$H$6:$H$13</c:f>
              <c:numCache>
                <c:formatCode>0.000</c:formatCode>
                <c:ptCount val="8"/>
                <c:pt idx="0" formatCode="General">
                  <c:v>2.1230000000000002</c:v>
                </c:pt>
                <c:pt idx="1">
                  <c:v>1.333</c:v>
                </c:pt>
                <c:pt idx="2">
                  <c:v>0.94799999999999995</c:v>
                </c:pt>
                <c:pt idx="3">
                  <c:v>0.75100000000000078</c:v>
                </c:pt>
                <c:pt idx="4">
                  <c:v>0.53</c:v>
                </c:pt>
                <c:pt idx="5">
                  <c:v>0.30800000000000033</c:v>
                </c:pt>
                <c:pt idx="6">
                  <c:v>3.1000000000000028E-2</c:v>
                </c:pt>
                <c:pt idx="7">
                  <c:v>0</c:v>
                </c:pt>
              </c:numCache>
            </c:numRef>
          </c:yVal>
          <c:smooth val="1"/>
        </c:ser>
        <c:axId val="89435520"/>
        <c:axId val="89445888"/>
      </c:scatterChart>
      <c:valAx>
        <c:axId val="89435520"/>
        <c:scaling>
          <c:orientation val="minMax"/>
          <c:max val="30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b="0" dirty="0"/>
                  <a:t>Initial Concentration of Sodium</a:t>
                </a:r>
                <a:r>
                  <a:rPr lang="en-US" b="0" baseline="0" dirty="0"/>
                  <a:t> Polyacrylate (Mw=4500 </a:t>
                </a:r>
                <a:r>
                  <a:rPr lang="en-US" b="0" baseline="0" dirty="0" err="1"/>
                  <a:t>Da</a:t>
                </a:r>
                <a:r>
                  <a:rPr lang="en-US" b="0" baseline="0" dirty="0"/>
                  <a:t>) (ppm)  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0.21560474463586254"/>
              <c:y val="0.95560011084797425"/>
            </c:manualLayout>
          </c:layout>
        </c:title>
        <c:numFmt formatCode="0" sourceLinked="0"/>
        <c:tickLblPos val="nextTo"/>
        <c:crossAx val="89445888"/>
        <c:crosses val="autoZero"/>
        <c:crossBetween val="midCat"/>
      </c:valAx>
      <c:valAx>
        <c:axId val="89445888"/>
        <c:scaling>
          <c:orientation val="minMax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0" dirty="0"/>
                  <a:t>Adsorption (mg/g)</a:t>
                </a:r>
              </a:p>
            </c:rich>
          </c:tx>
          <c:layout>
            <c:manualLayout>
              <c:xMode val="edge"/>
              <c:yMode val="edge"/>
              <c:x val="2.365308925392591E-2"/>
              <c:y val="0.34440653113213682"/>
            </c:manualLayout>
          </c:layout>
        </c:title>
        <c:numFmt formatCode="General" sourceLinked="1"/>
        <c:tickLblPos val="nextTo"/>
        <c:crossAx val="89435520"/>
        <c:crosses val="autoZero"/>
        <c:crossBetween val="midCat"/>
      </c:valAx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19757347655051716"/>
          <c:y val="0.11548226181393099"/>
          <c:w val="0.1307472407226937"/>
          <c:h val="0.1738841791211739"/>
        </c:manualLayout>
      </c:layout>
    </c:legend>
    <c:plotVisOnly val="1"/>
  </c:chart>
  <c:spPr>
    <a:ln>
      <a:solidFill>
        <a:schemeClr val="tx1"/>
      </a:solidFill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20400218722659674"/>
          <c:y val="4.2141294838145431E-2"/>
          <c:w val="0.54711023622047406"/>
          <c:h val="0.8326195683872849"/>
        </c:manualLayout>
      </c:layout>
      <c:barChart>
        <c:barDir val="col"/>
        <c:grouping val="clustered"/>
        <c:ser>
          <c:idx val="0"/>
          <c:order val="0"/>
          <c:tx>
            <c:v>Without Sacrificial Agent</c:v>
          </c:tx>
          <c:cat>
            <c:strRef>
              <c:f>(Sheet1!$C$4,Sheet1!$G$4)</c:f>
              <c:strCache>
                <c:ptCount val="2"/>
                <c:pt idx="0">
                  <c:v>NI-Blend</c:v>
                </c:pt>
                <c:pt idx="1">
                  <c:v>S13B</c:v>
                </c:pt>
              </c:strCache>
            </c:strRef>
          </c:cat>
          <c:val>
            <c:numRef>
              <c:f>(Sheet1!$D$6,Sheet1!$H$6)</c:f>
              <c:numCache>
                <c:formatCode>General</c:formatCode>
                <c:ptCount val="2"/>
                <c:pt idx="0">
                  <c:v>1.75</c:v>
                </c:pt>
                <c:pt idx="1">
                  <c:v>2.1230000000000002</c:v>
                </c:pt>
              </c:numCache>
            </c:numRef>
          </c:val>
        </c:ser>
        <c:ser>
          <c:idx val="1"/>
          <c:order val="1"/>
          <c:tx>
            <c:v>After adding 2500 ppm Sodium Polyacrylate (Mw=4500 Da)</c:v>
          </c:tx>
          <c:cat>
            <c:strRef>
              <c:f>(Sheet1!$C$4,Sheet1!$G$4)</c:f>
              <c:strCache>
                <c:ptCount val="2"/>
                <c:pt idx="0">
                  <c:v>NI-Blend</c:v>
                </c:pt>
                <c:pt idx="1">
                  <c:v>S13B</c:v>
                </c:pt>
              </c:strCache>
            </c:strRef>
          </c:cat>
          <c:val>
            <c:numRef>
              <c:f>(Sheet1!$D$11,Sheet1!$H$12)</c:f>
              <c:numCache>
                <c:formatCode>0.000</c:formatCode>
                <c:ptCount val="2"/>
                <c:pt idx="0" formatCode="General">
                  <c:v>1.4999999999999998E-2</c:v>
                </c:pt>
                <c:pt idx="1">
                  <c:v>3.1000000000000028E-2</c:v>
                </c:pt>
              </c:numCache>
            </c:numRef>
          </c:val>
        </c:ser>
        <c:axId val="89089920"/>
        <c:axId val="89091456"/>
      </c:barChart>
      <c:catAx>
        <c:axId val="8908992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9091456"/>
        <c:crosses val="autoZero"/>
        <c:auto val="1"/>
        <c:lblAlgn val="ctr"/>
        <c:lblOffset val="100"/>
      </c:catAx>
      <c:valAx>
        <c:axId val="8909145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="0">
                    <a:latin typeface="Arial" pitchFamily="34" charset="0"/>
                    <a:cs typeface="Arial" pitchFamily="34" charset="0"/>
                  </a:rPr>
                  <a:t>Adsorption</a:t>
                </a:r>
                <a:r>
                  <a:rPr lang="en-US" sz="1400" b="0" baseline="0">
                    <a:latin typeface="Arial" pitchFamily="34" charset="0"/>
                    <a:cs typeface="Arial" pitchFamily="34" charset="0"/>
                  </a:rPr>
                  <a:t> (mg/g)</a:t>
                </a:r>
                <a:endParaRPr lang="en-US" sz="1400" b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2.9822264772734672E-2"/>
              <c:y val="0.2278376245914049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9089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336270621259195"/>
          <c:y val="0.13840915718868474"/>
          <c:w val="0.35663729378740838"/>
          <c:h val="0.59206157512519519"/>
        </c:manualLayout>
      </c:layout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solidFill>
        <a:schemeClr val="tx1">
          <a:lumMod val="95000"/>
          <a:lumOff val="5000"/>
        </a:schemeClr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0021286330034415"/>
          <c:y val="2.6335133341723264E-2"/>
          <c:w val="0.88368260733463366"/>
          <c:h val="0.81353530673236019"/>
        </c:manualLayout>
      </c:layout>
      <c:barChart>
        <c:barDir val="col"/>
        <c:grouping val="clustered"/>
        <c:ser>
          <c:idx val="0"/>
          <c:order val="0"/>
          <c:dPt>
            <c:idx val="3"/>
            <c:spPr>
              <a:solidFill>
                <a:srgbClr val="92D050"/>
              </a:solidFill>
            </c:spPr>
          </c:dPt>
          <c:errBars>
            <c:errBarType val="both"/>
            <c:errValType val="cust"/>
            <c:plus>
              <c:numRef>
                <c:f>'[Adsorption of polyacrylate 4500 Da on Dolomite room temp.xlsx]Sheet3'!$G$4:$G$6,'[Adsorption of polyacrylate 4500 Da on Dolomite room temp.xlsx]Sheet3'!$G$8</c:f>
                <c:numCache>
                  <c:formatCode>General</c:formatCode>
                  <c:ptCount val="4"/>
                  <c:pt idx="0">
                    <c:v>7.0999999999999994E-2</c:v>
                  </c:pt>
                  <c:pt idx="1">
                    <c:v>0.10400000000000002</c:v>
                  </c:pt>
                  <c:pt idx="2">
                    <c:v>6.2000000000000034E-2</c:v>
                  </c:pt>
                  <c:pt idx="3">
                    <c:v>0.20400000000000001</c:v>
                  </c:pt>
                </c:numCache>
              </c:numRef>
            </c:plus>
            <c:minus>
              <c:numRef>
                <c:f>'[Adsorption of polyacrylate 4500 Da on Dolomite room temp.xlsx]Sheet3'!$G$4:$G$6,'[Adsorption of polyacrylate 4500 Da on Dolomite room temp.xlsx]Sheet3'!$G$8</c:f>
                <c:numCache>
                  <c:formatCode>General</c:formatCode>
                  <c:ptCount val="4"/>
                  <c:pt idx="0">
                    <c:v>7.0999999999999994E-2</c:v>
                  </c:pt>
                  <c:pt idx="1">
                    <c:v>0.10400000000000002</c:v>
                  </c:pt>
                  <c:pt idx="2">
                    <c:v>6.2000000000000034E-2</c:v>
                  </c:pt>
                  <c:pt idx="3">
                    <c:v>0.20400000000000001</c:v>
                  </c:pt>
                </c:numCache>
              </c:numRef>
            </c:minus>
          </c:errBars>
          <c:cat>
            <c:strRef>
              <c:f>'[Adsorption of polyacrylate 4500 Da on Dolomite room temp.xlsx]Sheet3'!$E$4:$E$6,'[Adsorption of polyacrylate 4500 Da on Dolomite room temp.xlsx]Sheet3'!$E$8</c:f>
              <c:strCache>
                <c:ptCount val="4"/>
                <c:pt idx="0">
                  <c:v> No Surfactant</c:v>
                </c:pt>
                <c:pt idx="1">
                  <c:v> 0.3 wt% NI-Blend Added</c:v>
                </c:pt>
                <c:pt idx="2">
                  <c:v>0.5 wt% NI-Blend    Added</c:v>
                </c:pt>
                <c:pt idx="3">
                  <c:v>Adsorption of NI-Blend </c:v>
                </c:pt>
              </c:strCache>
            </c:strRef>
          </c:cat>
          <c:val>
            <c:numRef>
              <c:f>'[Adsorption of polyacrylate 4500 Da on Dolomite room temp.xlsx]Sheet3'!$F$4:$F$6,'[Adsorption of polyacrylate 4500 Da on Dolomite room temp.xlsx]Sheet3'!$F$8</c:f>
              <c:numCache>
                <c:formatCode>General</c:formatCode>
                <c:ptCount val="4"/>
                <c:pt idx="0">
                  <c:v>0.35100000000000031</c:v>
                </c:pt>
                <c:pt idx="1">
                  <c:v>0.31600000000000061</c:v>
                </c:pt>
                <c:pt idx="2">
                  <c:v>0.40700000000000008</c:v>
                </c:pt>
                <c:pt idx="3">
                  <c:v>1.6600000000000001</c:v>
                </c:pt>
              </c:numCache>
            </c:numRef>
          </c:val>
        </c:ser>
        <c:axId val="89604480"/>
        <c:axId val="89606016"/>
      </c:barChart>
      <c:catAx>
        <c:axId val="896044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9606016"/>
        <c:crosses val="autoZero"/>
        <c:auto val="1"/>
        <c:lblAlgn val="ctr"/>
        <c:lblOffset val="100"/>
      </c:catAx>
      <c:valAx>
        <c:axId val="8960601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sz="1400" b="1">
                    <a:latin typeface="Arial" pitchFamily="34" charset="0"/>
                    <a:cs typeface="Arial" pitchFamily="34" charset="0"/>
                  </a:rPr>
                  <a:t>Adsorption (mg/g)</a:t>
                </a:r>
              </a:p>
            </c:rich>
          </c:tx>
          <c:layout>
            <c:manualLayout>
              <c:xMode val="edge"/>
              <c:yMode val="edge"/>
              <c:x val="2.3485861437131674E-3"/>
              <c:y val="0.296701284181813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9604480"/>
        <c:crosses val="autoZero"/>
        <c:crossBetween val="between"/>
      </c:valAx>
    </c:plotArea>
    <c:plotVisOnly val="1"/>
  </c:chart>
  <c:spPr>
    <a:ln>
      <a:solidFill>
        <a:schemeClr val="tx1"/>
      </a:solidFill>
    </a:ln>
  </c:sp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9.3188191577342205E-2"/>
          <c:y val="2.2405083244032068E-2"/>
          <c:w val="0.49851464995447042"/>
          <c:h val="0.82735100139545159"/>
        </c:manualLayout>
      </c:layout>
      <c:scatterChart>
        <c:scatterStyle val="lineMarker"/>
        <c:ser>
          <c:idx val="0"/>
          <c:order val="0"/>
          <c:tx>
            <c:v>W/O Polymer</c:v>
          </c:tx>
          <c:spPr>
            <a:ln w="28575">
              <a:noFill/>
            </a:ln>
          </c:spPr>
          <c:marker>
            <c:symbol val="diamond"/>
            <c:size val="10"/>
          </c:marker>
          <c:trendline>
            <c:trendlineType val="linear"/>
            <c:intercept val="0"/>
            <c:dispRSqr val="1"/>
            <c:dispEq val="1"/>
            <c:trendlineLbl>
              <c:layout>
                <c:manualLayout>
                  <c:x val="-2.4282232578070623E-2"/>
                  <c:y val="0.37429431601491681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</c:trendlineLbl>
          </c:trendline>
          <c:xVal>
            <c:numRef>
              <c:f>'Titration Details'!$G$15:$G$20</c:f>
              <c:numCache>
                <c:formatCode>General</c:formatCode>
                <c:ptCount val="6"/>
                <c:pt idx="0">
                  <c:v>0.21877470355731243</c:v>
                </c:pt>
                <c:pt idx="1">
                  <c:v>0.45978260869565241</c:v>
                </c:pt>
                <c:pt idx="2">
                  <c:v>0.58300395256916993</c:v>
                </c:pt>
                <c:pt idx="3">
                  <c:v>0.11857707509881421</c:v>
                </c:pt>
                <c:pt idx="4">
                  <c:v>0.31235177865612646</c:v>
                </c:pt>
                <c:pt idx="5">
                  <c:v>0</c:v>
                </c:pt>
              </c:numCache>
            </c:numRef>
          </c:xVal>
          <c:yVal>
            <c:numRef>
              <c:f>'Titration Details'!$I$15:$I$20</c:f>
              <c:numCache>
                <c:formatCode>General</c:formatCode>
                <c:ptCount val="6"/>
                <c:pt idx="0">
                  <c:v>2.4519999999999986</c:v>
                </c:pt>
                <c:pt idx="1">
                  <c:v>5.0289999999999973</c:v>
                </c:pt>
                <c:pt idx="2">
                  <c:v>6.3639999999999972</c:v>
                </c:pt>
                <c:pt idx="3">
                  <c:v>1.514</c:v>
                </c:pt>
                <c:pt idx="4">
                  <c:v>3.4239999999999999</c:v>
                </c:pt>
                <c:pt idx="5">
                  <c:v>0</c:v>
                </c:pt>
              </c:numCache>
            </c:numRef>
          </c:yVal>
        </c:ser>
        <c:ser>
          <c:idx val="1"/>
          <c:order val="1"/>
          <c:tx>
            <c:v>W/ Polyacrylate</c:v>
          </c:tx>
          <c:spPr>
            <a:ln w="28575">
              <a:noFill/>
            </a:ln>
          </c:spPr>
          <c:marker>
            <c:symbol val="square"/>
            <c:size val="10"/>
          </c:marker>
          <c:xVal>
            <c:numRef>
              <c:f>'Titration Details'!$G$26:$G$31</c:f>
              <c:numCache>
                <c:formatCode>General</c:formatCode>
                <c:ptCount val="6"/>
                <c:pt idx="0">
                  <c:v>0.21986166007905139</c:v>
                </c:pt>
                <c:pt idx="1">
                  <c:v>0.40088932806324135</c:v>
                </c:pt>
                <c:pt idx="2">
                  <c:v>0.56017786561264782</c:v>
                </c:pt>
                <c:pt idx="3">
                  <c:v>0.16729249011857716</c:v>
                </c:pt>
                <c:pt idx="4">
                  <c:v>0.30691699604743117</c:v>
                </c:pt>
                <c:pt idx="5">
                  <c:v>0</c:v>
                </c:pt>
              </c:numCache>
            </c:numRef>
          </c:xVal>
          <c:yVal>
            <c:numRef>
              <c:f>'Titration Details'!$I$26:$I$31</c:f>
              <c:numCache>
                <c:formatCode>General</c:formatCode>
                <c:ptCount val="6"/>
                <c:pt idx="0">
                  <c:v>2.5789999999999997</c:v>
                </c:pt>
                <c:pt idx="1">
                  <c:v>4.4009999999999998</c:v>
                </c:pt>
                <c:pt idx="2">
                  <c:v>5.984</c:v>
                </c:pt>
                <c:pt idx="3">
                  <c:v>1.8620000000000001</c:v>
                </c:pt>
                <c:pt idx="4">
                  <c:v>3.4670000000000001</c:v>
                </c:pt>
                <c:pt idx="5">
                  <c:v>0</c:v>
                </c:pt>
              </c:numCache>
            </c:numRef>
          </c:yVal>
        </c:ser>
        <c:axId val="89610880"/>
        <c:axId val="89637632"/>
      </c:scatterChart>
      <c:valAx>
        <c:axId val="89610880"/>
        <c:scaling>
          <c:orientation val="minMax"/>
          <c:max val="0.60000000000000064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Sample Size (cc)</a:t>
                </a:r>
              </a:p>
            </c:rich>
          </c:tx>
        </c:title>
        <c:numFmt formatCode="General" sourceLinked="1"/>
        <c:tickLblPos val="nextTo"/>
        <c:crossAx val="89637632"/>
        <c:crosses val="autoZero"/>
        <c:crossBetween val="midCat"/>
      </c:valAx>
      <c:valAx>
        <c:axId val="8963763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Volume of titrant used for EP (cc)</a:t>
                </a:r>
              </a:p>
            </c:rich>
          </c:tx>
          <c:layout>
            <c:manualLayout>
              <c:xMode val="edge"/>
              <c:yMode val="edge"/>
              <c:x val="1.4490599389362056E-2"/>
              <c:y val="0.11462974617816488"/>
            </c:manualLayout>
          </c:layout>
        </c:title>
        <c:numFmt formatCode="General" sourceLinked="1"/>
        <c:tickLblPos val="nextTo"/>
        <c:crossAx val="896108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3245580909529178"/>
          <c:y val="6.1285829542026889E-2"/>
          <c:w val="0.2546045583587766"/>
          <c:h val="0.26250478805735872"/>
        </c:manualLayout>
      </c:layout>
      <c:txPr>
        <a:bodyPr/>
        <a:lstStyle/>
        <a:p>
          <a:pPr>
            <a:defRPr b="1"/>
          </a:pPr>
          <a:endParaRPr lang="en-US"/>
        </a:p>
      </c:txPr>
    </c:legend>
    <c:plotVisOnly val="1"/>
  </c:chart>
  <c:spPr>
    <a:ln>
      <a:solidFill>
        <a:schemeClr val="tx1"/>
      </a:solidFill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0.11321</cdr:x>
      <cdr:y>0.02284</cdr:y>
    </cdr:from>
    <cdr:to>
      <cdr:x>0.66038</cdr:x>
      <cdr:y>0.27149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14400" y="121104"/>
          <a:ext cx="4419601" cy="1318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dirty="0">
              <a:latin typeface="Arial" pitchFamily="34" charset="0"/>
              <a:cs typeface="Arial" pitchFamily="34" charset="0"/>
            </a:rPr>
            <a:t>Adsorption</a:t>
          </a:r>
          <a:r>
            <a:rPr lang="en-US" sz="1200" baseline="0" dirty="0">
              <a:latin typeface="Arial" pitchFamily="34" charset="0"/>
              <a:cs typeface="Arial" pitchFamily="34" charset="0"/>
            </a:rPr>
            <a:t> of SNF Sodium Polyacrylate   (Mw = 4500 </a:t>
          </a:r>
          <a:r>
            <a:rPr lang="en-US" sz="1200" baseline="0" dirty="0" err="1">
              <a:latin typeface="Arial" pitchFamily="34" charset="0"/>
              <a:cs typeface="Arial" pitchFamily="34" charset="0"/>
            </a:rPr>
            <a:t>Da</a:t>
          </a:r>
          <a:r>
            <a:rPr lang="en-US" sz="1200" baseline="0" dirty="0">
              <a:latin typeface="Arial" pitchFamily="34" charset="0"/>
              <a:cs typeface="Arial" pitchFamily="34" charset="0"/>
            </a:rPr>
            <a:t>)</a:t>
          </a:r>
        </a:p>
        <a:p xmlns:a="http://schemas.openxmlformats.org/drawingml/2006/main">
          <a:r>
            <a:rPr lang="en-US" sz="1200" baseline="0" dirty="0">
              <a:latin typeface="Arial" pitchFamily="34" charset="0"/>
              <a:cs typeface="Arial" pitchFamily="34" charset="0"/>
            </a:rPr>
            <a:t>Initial Concentration of Polymer = 0.5 %wt</a:t>
          </a:r>
        </a:p>
        <a:p xmlns:a="http://schemas.openxmlformats.org/drawingml/2006/main">
          <a:r>
            <a:rPr lang="en-US" sz="1200" baseline="0" dirty="0">
              <a:latin typeface="Arial" pitchFamily="34" charset="0"/>
              <a:cs typeface="Arial" pitchFamily="34" charset="0"/>
            </a:rPr>
            <a:t>Initial Concentration of Surfactant Varies</a:t>
          </a:r>
        </a:p>
        <a:p xmlns:a="http://schemas.openxmlformats.org/drawingml/2006/main">
          <a:r>
            <a:rPr lang="en-US" sz="1200" baseline="0" dirty="0">
              <a:latin typeface="Arial" pitchFamily="34" charset="0"/>
              <a:cs typeface="Arial" pitchFamily="34" charset="0"/>
            </a:rPr>
            <a:t>NI-Blend was used as surfactant</a:t>
          </a:r>
        </a:p>
        <a:p xmlns:a="http://schemas.openxmlformats.org/drawingml/2006/main">
          <a:r>
            <a:rPr lang="en-US" sz="1200" baseline="0" dirty="0">
              <a:latin typeface="Arial" pitchFamily="34" charset="0"/>
              <a:cs typeface="Arial" pitchFamily="34" charset="0"/>
            </a:rPr>
            <a:t>All solution @ 3.5 % NaCl</a:t>
          </a:r>
        </a:p>
        <a:p xmlns:a="http://schemas.openxmlformats.org/drawingml/2006/main">
          <a:r>
            <a:rPr lang="en-US" sz="1200" baseline="0" dirty="0">
              <a:latin typeface="Arial" pitchFamily="34" charset="0"/>
              <a:cs typeface="Arial" pitchFamily="34" charset="0"/>
            </a:rPr>
            <a:t>Dolomite (from Carlpool) 20% Ca, 10% Mg</a:t>
          </a:r>
        </a:p>
        <a:p xmlns:a="http://schemas.openxmlformats.org/drawingml/2006/main">
          <a:r>
            <a:rPr lang="en-US" sz="1200" dirty="0">
              <a:latin typeface="Arial" pitchFamily="34" charset="0"/>
              <a:cs typeface="Arial" pitchFamily="34" charset="0"/>
            </a:rPr>
            <a:t>Room 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Temperature</a:t>
          </a:r>
          <a:endParaRPr lang="en-US" sz="12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0.76415</cdr:x>
      <cdr:y>0.17343</cdr:y>
    </cdr:from>
    <cdr:to>
      <cdr:x>0.76981</cdr:x>
      <cdr:y>0.68315</cdr:y>
    </cdr:to>
    <cdr:sp macro="" textlink="">
      <cdr:nvSpPr>
        <cdr:cNvPr id="4" name="Straight Arrow Connector 3"/>
        <cdr:cNvSpPr/>
      </cdr:nvSpPr>
      <cdr:spPr>
        <a:xfrm xmlns:a="http://schemas.openxmlformats.org/drawingml/2006/main">
          <a:off x="6172200" y="959304"/>
          <a:ext cx="45719" cy="28194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headEnd type="arrow"/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0.33962</cdr:x>
      <cdr:y>0.2815</cdr:y>
    </cdr:from>
    <cdr:to>
      <cdr:x>0.76135</cdr:x>
      <cdr:y>0.49664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743200" y="1492704"/>
          <a:ext cx="3406397" cy="1140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Compare Adsorption</a:t>
          </a:r>
          <a:r>
            <a:rPr lang="en-US" sz="1600" b="1" baseline="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of NI-Blend and that of Sodium Polyacrylate (Mw=4500Da) on the same Adsorbent (Carlpool Dolomite)</a:t>
          </a:r>
          <a:endParaRPr lang="en-US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0.26415</cdr:x>
      <cdr:y>0.58327</cdr:y>
    </cdr:from>
    <cdr:to>
      <cdr:x>0.61321</cdr:x>
      <cdr:y>0.65512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133600" y="3092904"/>
          <a:ext cx="2819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Polyacrylate Adsorption</a:t>
          </a:r>
          <a:endParaRPr lang="en-US" sz="1800" b="1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0.61224</cdr:x>
      <cdr:y>0</cdr:y>
    </cdr:from>
    <cdr:to>
      <cdr:x>1</cdr:x>
      <cdr:y>0.99414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2000" y="0"/>
          <a:ext cx="2895600" cy="3810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b="1" dirty="0">
              <a:latin typeface="Arial" pitchFamily="34" charset="0"/>
              <a:cs typeface="Arial" pitchFamily="34" charset="0"/>
            </a:rPr>
            <a:t>The</a:t>
          </a:r>
          <a:r>
            <a:rPr lang="en-US" sz="1200" b="1" baseline="0" dirty="0">
              <a:latin typeface="Arial" pitchFamily="34" charset="0"/>
              <a:cs typeface="Arial" pitchFamily="34" charset="0"/>
            </a:rPr>
            <a:t> surfactant used is S13B.</a:t>
          </a:r>
          <a:endParaRPr lang="en-US" sz="120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/>
          <a:r>
            <a:rPr lang="en-US" sz="1200" b="1" dirty="0">
              <a:latin typeface="Arial" pitchFamily="34" charset="0"/>
              <a:cs typeface="Arial" pitchFamily="34" charset="0"/>
            </a:rPr>
            <a:t>Concentration of Surfactant = 0.75 %</a:t>
          </a:r>
        </a:p>
        <a:p xmlns:a="http://schemas.openxmlformats.org/drawingml/2006/main">
          <a:pPr algn="ctr"/>
          <a:r>
            <a:rPr lang="en-US" sz="1200" b="1" dirty="0">
              <a:latin typeface="Arial" pitchFamily="34" charset="0"/>
              <a:cs typeface="Arial" pitchFamily="34" charset="0"/>
            </a:rPr>
            <a:t>Concentration of Polymer Added =  0.56 %</a:t>
          </a:r>
        </a:p>
        <a:p xmlns:a="http://schemas.openxmlformats.org/drawingml/2006/main">
          <a:pPr algn="ctr"/>
          <a:r>
            <a:rPr lang="en-US" sz="1200" b="1" dirty="0">
              <a:latin typeface="Arial" pitchFamily="34" charset="0"/>
              <a:cs typeface="Arial" pitchFamily="34" charset="0"/>
            </a:rPr>
            <a:t>pH 3 was provided in the titration</a:t>
          </a:r>
          <a:r>
            <a:rPr lang="en-US" sz="1200" b="1" baseline="0" dirty="0">
              <a:latin typeface="Arial" pitchFamily="34" charset="0"/>
              <a:cs typeface="Arial" pitchFamily="34" charset="0"/>
            </a:rPr>
            <a:t> </a:t>
          </a:r>
          <a:r>
            <a:rPr lang="en-US" sz="1200" b="1" dirty="0">
              <a:latin typeface="Arial" pitchFamily="34" charset="0"/>
              <a:cs typeface="Arial" pitchFamily="34" charset="0"/>
            </a:rPr>
            <a:t>experiment using HCl</a:t>
          </a:r>
          <a:r>
            <a:rPr lang="en-US" sz="1200" b="1" baseline="0" dirty="0">
              <a:latin typeface="Arial" pitchFamily="34" charset="0"/>
              <a:cs typeface="Arial" pitchFamily="34" charset="0"/>
            </a:rPr>
            <a:t> solution.</a:t>
          </a:r>
        </a:p>
        <a:p xmlns:a="http://schemas.openxmlformats.org/drawingml/2006/main">
          <a:pPr algn="ctr"/>
          <a:r>
            <a:rPr lang="en-US" sz="1200" b="1" baseline="0" dirty="0">
              <a:latin typeface="Arial" pitchFamily="34" charset="0"/>
              <a:cs typeface="Arial" pitchFamily="34" charset="0"/>
            </a:rPr>
            <a:t>The source of </a:t>
          </a:r>
          <a:r>
            <a:rPr lang="en-US" sz="1200" b="1" baseline="0" dirty="0" smtClean="0">
              <a:latin typeface="Arial" pitchFamily="34" charset="0"/>
              <a:cs typeface="Arial" pitchFamily="34" charset="0"/>
            </a:rPr>
            <a:t>Polyacrylate </a:t>
          </a:r>
          <a:r>
            <a:rPr lang="en-US" sz="1200" b="1" baseline="0" dirty="0">
              <a:latin typeface="Arial" pitchFamily="34" charset="0"/>
              <a:cs typeface="Arial" pitchFamily="34" charset="0"/>
            </a:rPr>
            <a:t>is Acumer 1100.</a:t>
          </a:r>
        </a:p>
        <a:p xmlns:a="http://schemas.openxmlformats.org/drawingml/2006/main">
          <a:pPr algn="ctr"/>
          <a:r>
            <a:rPr lang="en-US" sz="1200" b="1" dirty="0">
              <a:latin typeface="Arial" pitchFamily="34" charset="0"/>
              <a:cs typeface="Arial" pitchFamily="34" charset="0"/>
            </a:rPr>
            <a:t>two solution</a:t>
          </a:r>
          <a:r>
            <a:rPr lang="en-US" sz="1200" b="1" baseline="0" dirty="0">
              <a:latin typeface="Arial" pitchFamily="34" charset="0"/>
              <a:cs typeface="Arial" pitchFamily="34" charset="0"/>
            </a:rPr>
            <a:t>s were made. The first one has ~0.75% of surfactant at 3.5 % NaCl. The second one has ~0.75% of surfactant, ~0.56% of polymer at 3.5 % NaCl.</a:t>
          </a:r>
        </a:p>
        <a:p xmlns:a="http://schemas.openxmlformats.org/drawingml/2006/main">
          <a:pPr algn="ctr"/>
          <a:r>
            <a:rPr lang="en-US" sz="1200" b="1" baseline="0" dirty="0">
              <a:latin typeface="Arial" pitchFamily="34" charset="0"/>
              <a:cs typeface="Arial" pitchFamily="34" charset="0"/>
            </a:rPr>
            <a:t>Different sample sizes were taken from these two solutions, diluted to about 30 (g) using DI-Water, and then HCl was added and pH was measured to be about 3. Then, titration was done by potentiometric titration.</a:t>
          </a:r>
          <a:endParaRPr lang="en-US" sz="1200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en-US" sz="12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4F8E-0D9C-413C-AC1D-A8971E0E78AE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3C6F-9732-48CC-9776-63D08E070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4F8E-0D9C-413C-AC1D-A8971E0E78AE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3C6F-9732-48CC-9776-63D08E070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4F8E-0D9C-413C-AC1D-A8971E0E78AE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3C6F-9732-48CC-9776-63D08E070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4F8E-0D9C-413C-AC1D-A8971E0E78AE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3C6F-9732-48CC-9776-63D08E070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4F8E-0D9C-413C-AC1D-A8971E0E78AE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3C6F-9732-48CC-9776-63D08E070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4F8E-0D9C-413C-AC1D-A8971E0E78AE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3C6F-9732-48CC-9776-63D08E070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4F8E-0D9C-413C-AC1D-A8971E0E78AE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3C6F-9732-48CC-9776-63D08E070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4F8E-0D9C-413C-AC1D-A8971E0E78AE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3C6F-9732-48CC-9776-63D08E070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4F8E-0D9C-413C-AC1D-A8971E0E78AE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3C6F-9732-48CC-9776-63D08E070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4F8E-0D9C-413C-AC1D-A8971E0E78AE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3C6F-9732-48CC-9776-63D08E070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4F8E-0D9C-413C-AC1D-A8971E0E78AE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3C6F-9732-48CC-9776-63D08E070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4F8E-0D9C-413C-AC1D-A8971E0E78AE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E3C6F-9732-48CC-9776-63D08E070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4572000" cy="1143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Chemical Engineering Department</a:t>
            </a:r>
          </a:p>
        </p:txBody>
      </p:sp>
      <p:pic>
        <p:nvPicPr>
          <p:cNvPr id="5" name="Picture 4" descr="RiceLogo_TMRGB72D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9258" y="228601"/>
            <a:ext cx="28497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381000" y="1587321"/>
            <a:ext cx="97536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Sodium Polyacrylate 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as Sacrificial Adsorption Agent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for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Anionic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Surfactants</a:t>
            </a:r>
            <a:r>
              <a:rPr lang="en-US" sz="28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0" y="4196361"/>
            <a:ext cx="91440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Hadi ShamsiJazeyi, George J.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Hirasaki</a:t>
            </a:r>
          </a:p>
          <a:p>
            <a:pPr algn="ctr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____________________________________________________________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(Patent Pending)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Presented at Rice Consortium for Processes in Porous Media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Annual Meeting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Rice University, Houston TX.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April 23, 2012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990600" y="1295400"/>
            <a:ext cx="7239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/>
              <a:t>Results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/>
              <a:t>And 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/>
              <a:t>Discussions</a:t>
            </a:r>
          </a:p>
          <a:p>
            <a:pPr algn="ctr"/>
            <a:r>
              <a:rPr lang="en-US" sz="4800" b="1" dirty="0" smtClean="0"/>
              <a:t> </a:t>
            </a:r>
            <a:endParaRPr lang="en-US" sz="4800" b="1" dirty="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0"/>
            <a:ext cx="1905000" cy="457200"/>
          </a:xfrm>
          <a:noFill/>
        </p:spPr>
        <p:txBody>
          <a:bodyPr/>
          <a:lstStyle/>
          <a:p>
            <a:fld id="{B6A7C5AA-ED87-4EA0-909A-977D8DEABC23}" type="slidenum">
              <a:rPr lang="en-US" sz="1800" smtClean="0"/>
              <a:pPr/>
              <a:t>10</a:t>
            </a:fld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0"/>
            <a:ext cx="1905000" cy="457200"/>
          </a:xfrm>
          <a:noFill/>
        </p:spPr>
        <p:txBody>
          <a:bodyPr/>
          <a:lstStyle/>
          <a:p>
            <a:fld id="{B6A7C5AA-ED87-4EA0-909A-977D8DEABC23}" type="slidenum">
              <a:rPr lang="en-US" sz="1800" smtClean="0"/>
              <a:pPr/>
              <a:t>11</a:t>
            </a:fld>
            <a:endParaRPr lang="en-US" sz="18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5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Arial" charset="0"/>
                <a:cs typeface="Arial" charset="0"/>
              </a:rPr>
              <a:t>How Anhydrite Can Affect Sodium Carbonate as Sacrificial Agent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1219200"/>
            <a:ext cx="815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 descr="anhydrite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2052" y="1308608"/>
            <a:ext cx="7553324" cy="54790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0"/>
            <a:ext cx="1905000" cy="457200"/>
          </a:xfrm>
          <a:noFill/>
        </p:spPr>
        <p:txBody>
          <a:bodyPr/>
          <a:lstStyle/>
          <a:p>
            <a:fld id="{B6A7C5AA-ED87-4EA0-909A-977D8DEABC23}" type="slidenum">
              <a:rPr lang="en-US" sz="1800" smtClean="0"/>
              <a:pPr/>
              <a:t>12</a:t>
            </a:fld>
            <a:endParaRPr lang="en-US" sz="18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25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Arial" charset="0"/>
                <a:cs typeface="Arial" charset="0"/>
              </a:rPr>
              <a:t>Reducing Adsorption of Surfactant Polyacrylate vs. different chemicals </a:t>
            </a:r>
          </a:p>
        </p:txBody>
      </p:sp>
      <p:pic>
        <p:nvPicPr>
          <p:cNvPr id="8" name="Picture 7" descr="different SA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422400"/>
            <a:ext cx="7924800" cy="52832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cxnSp>
        <p:nvCxnSpPr>
          <p:cNvPr id="6" name="Straight Connector 5"/>
          <p:cNvCxnSpPr/>
          <p:nvPr/>
        </p:nvCxnSpPr>
        <p:spPr>
          <a:xfrm>
            <a:off x="533400" y="1219200"/>
            <a:ext cx="815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819400" y="4495800"/>
            <a:ext cx="3581400" cy="13716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Sodium            Polyacrylate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0"/>
            <a:ext cx="1905000" cy="457200"/>
          </a:xfrm>
          <a:noFill/>
        </p:spPr>
        <p:txBody>
          <a:bodyPr/>
          <a:lstStyle/>
          <a:p>
            <a:fld id="{B6A7C5AA-ED87-4EA0-909A-977D8DEABC23}" type="slidenum">
              <a:rPr lang="en-US" sz="1800" smtClean="0"/>
              <a:pPr/>
              <a:t>13</a:t>
            </a:fld>
            <a:endParaRPr lang="en-US" sz="18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6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Arial" charset="0"/>
                <a:cs typeface="Arial" charset="0"/>
              </a:rPr>
              <a:t>Polyacrylate and Sodium Carbonate</a:t>
            </a:r>
            <a:br>
              <a:rPr lang="en-US" sz="3600" b="1" dirty="0" smtClean="0">
                <a:latin typeface="Arial" charset="0"/>
                <a:cs typeface="Arial" charset="0"/>
              </a:rPr>
            </a:br>
            <a:r>
              <a:rPr lang="en-US" sz="3600" b="1" dirty="0" smtClean="0">
                <a:latin typeface="Arial" charset="0"/>
                <a:cs typeface="Arial" charset="0"/>
              </a:rPr>
              <a:t>on Different Outcrop Minerals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1219200"/>
            <a:ext cx="815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 descr="final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359528"/>
            <a:ext cx="7772400" cy="53696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0"/>
            <a:ext cx="1905000" cy="457200"/>
          </a:xfrm>
          <a:noFill/>
        </p:spPr>
        <p:txBody>
          <a:bodyPr/>
          <a:lstStyle/>
          <a:p>
            <a:fld id="{B6A7C5AA-ED87-4EA0-909A-977D8DEABC23}" type="slidenum">
              <a:rPr lang="en-US" sz="1800" smtClean="0"/>
              <a:pPr/>
              <a:t>14</a:t>
            </a:fld>
            <a:endParaRPr lang="en-US" sz="18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25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Arial" charset="0"/>
                <a:cs typeface="Arial" charset="0"/>
              </a:rPr>
              <a:t>Sodium Polyacrylate for Reducing Adsorption of different Surfactants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4191000" y="1447800"/>
          <a:ext cx="3838575" cy="310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609600" y="1295400"/>
          <a:ext cx="8064954" cy="5378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4267200" y="1676400"/>
          <a:ext cx="3838575" cy="310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33400" y="1219200"/>
            <a:ext cx="815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0"/>
            <a:ext cx="1905000" cy="457200"/>
          </a:xfrm>
          <a:noFill/>
        </p:spPr>
        <p:txBody>
          <a:bodyPr/>
          <a:lstStyle/>
          <a:p>
            <a:fld id="{B6A7C5AA-ED87-4EA0-909A-977D8DEABC23}" type="slidenum">
              <a:rPr lang="en-US" sz="1800" smtClean="0"/>
              <a:pPr/>
              <a:t>15</a:t>
            </a:fld>
            <a:endParaRPr lang="en-US" sz="18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25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Arial" charset="0"/>
                <a:cs typeface="Arial" charset="0"/>
              </a:rPr>
              <a:t>Effect of Molecular Weight of Sodium Polyacrylate on its Sacrificial Property</a:t>
            </a:r>
          </a:p>
        </p:txBody>
      </p:sp>
      <p:pic>
        <p:nvPicPr>
          <p:cNvPr id="4" name="Picture 3" descr="Result of Comparing Molecular Weigh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9716" y="1371600"/>
            <a:ext cx="7555178" cy="5334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Connector 5"/>
          <p:cNvCxnSpPr/>
          <p:nvPr/>
        </p:nvCxnSpPr>
        <p:spPr>
          <a:xfrm>
            <a:off x="533400" y="1219200"/>
            <a:ext cx="815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0"/>
            <a:ext cx="1905000" cy="457200"/>
          </a:xfrm>
          <a:noFill/>
        </p:spPr>
        <p:txBody>
          <a:bodyPr/>
          <a:lstStyle/>
          <a:p>
            <a:fld id="{B6A7C5AA-ED87-4EA0-909A-977D8DEABC23}" type="slidenum">
              <a:rPr lang="en-US" sz="1800" smtClean="0"/>
              <a:pPr/>
              <a:t>16</a:t>
            </a:fld>
            <a:endParaRPr lang="en-US" sz="18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6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Arial" charset="0"/>
                <a:cs typeface="Arial" charset="0"/>
              </a:rPr>
              <a:t>Adsorption of Sodium Polyacrylate (Mw=4500 </a:t>
            </a:r>
            <a:r>
              <a:rPr lang="en-US" sz="3600" b="1" dirty="0" err="1" smtClean="0">
                <a:latin typeface="Arial" charset="0"/>
                <a:cs typeface="Arial" charset="0"/>
              </a:rPr>
              <a:t>Da</a:t>
            </a:r>
            <a:r>
              <a:rPr lang="en-US" sz="3600" b="1" dirty="0" smtClean="0">
                <a:latin typeface="Arial" charset="0"/>
                <a:cs typeface="Arial" charset="0"/>
              </a:rPr>
              <a:t>) on Carlpool Dolomite</a:t>
            </a:r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609600" y="1326696"/>
          <a:ext cx="8077200" cy="5302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33400" y="1219200"/>
            <a:ext cx="815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48400" y="1371600"/>
            <a:ext cx="2442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NI-Blend Adsorption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0"/>
            <a:ext cx="1905000" cy="457200"/>
          </a:xfrm>
          <a:noFill/>
        </p:spPr>
        <p:txBody>
          <a:bodyPr/>
          <a:lstStyle/>
          <a:p>
            <a:fld id="{B6A7C5AA-ED87-4EA0-909A-977D8DEABC23}" type="slidenum">
              <a:rPr lang="en-US" sz="1800" smtClean="0"/>
              <a:pPr/>
              <a:t>17</a:t>
            </a:fld>
            <a:endParaRPr lang="en-US" sz="1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93185" y="22536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Effect of Polyacrylate  on Phase Behavior</a:t>
            </a:r>
          </a:p>
        </p:txBody>
      </p:sp>
      <p:pic>
        <p:nvPicPr>
          <p:cNvPr id="10" name="Picture 9" descr="S13B without Polyacrylate Phase Behavior.JPG"/>
          <p:cNvPicPr>
            <a:picLocks noChangeAspect="1"/>
          </p:cNvPicPr>
          <p:nvPr/>
        </p:nvPicPr>
        <p:blipFill>
          <a:blip r:embed="rId2" cstate="print"/>
          <a:srcRect l="1207" r="2194" b="4508"/>
          <a:stretch>
            <a:fillRect/>
          </a:stretch>
        </p:blipFill>
        <p:spPr>
          <a:xfrm>
            <a:off x="2819400" y="1615440"/>
            <a:ext cx="6019800" cy="21183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1371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Cø ~ 5.0 %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12192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      % NaCl =   0         4.4       4.6      4.8      5.0      5.2       5.4      5.9      6.4       7.4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8288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0 % Polyacrylate + 0.75 % S13B     + n-Octane</a:t>
            </a:r>
            <a:endParaRPr lang="en-US" sz="2000" b="1" dirty="0" smtClean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791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0.75 % Polyacrylate + 0.75 % S13B          + n-Octane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95400" y="3962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% NaCl =   4.2      4.6     4.9    5.1      5.4    5.6     5.6     6.0     6.5      7.1     7.6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5720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Cø</a:t>
            </a:r>
            <a:r>
              <a:rPr lang="en-US" b="1" dirty="0" smtClean="0">
                <a:solidFill>
                  <a:srgbClr val="FF0000"/>
                </a:solidFill>
              </a:rPr>
              <a:t>  ~ 4.6% NaCl , if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Polyacrylate not in salinity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Cø</a:t>
            </a:r>
            <a:r>
              <a:rPr lang="en-US" b="1" dirty="0" smtClean="0">
                <a:solidFill>
                  <a:srgbClr val="FF0000"/>
                </a:solidFill>
              </a:rPr>
              <a:t>  ~ 4.9 % Na+ </a:t>
            </a:r>
          </a:p>
        </p:txBody>
      </p:sp>
      <p:pic>
        <p:nvPicPr>
          <p:cNvPr id="18" name="Picture 17" descr="S13B with polyacrylate phase behavior2.JPG"/>
          <p:cNvPicPr>
            <a:picLocks noChangeAspect="1"/>
          </p:cNvPicPr>
          <p:nvPr/>
        </p:nvPicPr>
        <p:blipFill>
          <a:blip r:embed="rId3" cstate="print"/>
          <a:srcRect l="9783" t="4278" r="6522" b="3027"/>
          <a:stretch>
            <a:fillRect/>
          </a:stretch>
        </p:blipFill>
        <p:spPr>
          <a:xfrm>
            <a:off x="2819400" y="4495800"/>
            <a:ext cx="6096000" cy="1905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410200" y="1143000"/>
            <a:ext cx="533400" cy="2819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10000" y="3962400"/>
            <a:ext cx="609600" cy="2667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27336" y="755556"/>
            <a:ext cx="815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2057400" y="3048000"/>
            <a:ext cx="510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Conclusions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0"/>
            <a:ext cx="1905000" cy="457200"/>
          </a:xfrm>
          <a:noFill/>
        </p:spPr>
        <p:txBody>
          <a:bodyPr/>
          <a:lstStyle/>
          <a:p>
            <a:fld id="{B6A7C5AA-ED87-4EA0-909A-977D8DEABC23}" type="slidenum">
              <a:rPr lang="en-US" sz="1800" smtClean="0"/>
              <a:pPr/>
              <a:t>18</a:t>
            </a:fld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0731"/>
            <a:ext cx="8229600" cy="9906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Arial" charset="0"/>
                <a:cs typeface="Arial" charset="0"/>
              </a:rPr>
              <a:t>Conclusions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043190"/>
            <a:ext cx="8229600" cy="5486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smtClean="0">
                <a:latin typeface="Arial" charset="0"/>
                <a:cs typeface="Arial" charset="0"/>
              </a:rPr>
              <a:t>Sodium Polyacrylate shows the highest reduction in adsorption of anionic surfactants among many other candidates.</a:t>
            </a:r>
          </a:p>
          <a:p>
            <a:pPr algn="just">
              <a:lnSpc>
                <a:spcPct val="150000"/>
              </a:lnSpc>
            </a:pPr>
            <a:r>
              <a:rPr lang="en-US" sz="2200" b="1" dirty="0" smtClean="0">
                <a:latin typeface="Arial" charset="0"/>
                <a:cs typeface="Arial" charset="0"/>
              </a:rPr>
              <a:t>Regardless of type of anionic surfactant, mineral, or the commercial provider of the polyacrylate, it reduces the adsorption of surfactant much better than sodium carbonate.</a:t>
            </a:r>
          </a:p>
          <a:p>
            <a:pPr algn="just">
              <a:lnSpc>
                <a:spcPct val="150000"/>
              </a:lnSpc>
            </a:pPr>
            <a:r>
              <a:rPr lang="en-US" sz="2200" b="1" dirty="0" smtClean="0">
                <a:latin typeface="Arial" charset="0"/>
                <a:cs typeface="Arial" charset="0"/>
              </a:rPr>
              <a:t>Higher Molecular Weights of Polyacrylate lead to higher reductions in adsorption of surfactant until Mw=4500 </a:t>
            </a:r>
            <a:r>
              <a:rPr lang="en-US" sz="2200" b="1" dirty="0" err="1" smtClean="0">
                <a:latin typeface="Arial" charset="0"/>
                <a:cs typeface="Arial" charset="0"/>
              </a:rPr>
              <a:t>Da</a:t>
            </a:r>
            <a:r>
              <a:rPr lang="en-US" sz="2200" b="1" dirty="0" smtClean="0">
                <a:latin typeface="Arial" charset="0"/>
                <a:cs typeface="Arial" charset="0"/>
              </a:rPr>
              <a:t> after which Molecular Weight Does not Play Role.</a:t>
            </a:r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0"/>
            <a:ext cx="1905000" cy="457200"/>
          </a:xfrm>
          <a:noFill/>
        </p:spPr>
        <p:txBody>
          <a:bodyPr/>
          <a:lstStyle/>
          <a:p>
            <a:fld id="{D51B846F-7921-4A09-86BD-A9660C14153F}" type="slidenum">
              <a:rPr lang="en-US" sz="1800" smtClean="0"/>
              <a:pPr/>
              <a:t>19</a:t>
            </a:fld>
            <a:endParaRPr lang="en-US" sz="180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948741"/>
            <a:ext cx="815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0"/>
            <a:ext cx="1905000" cy="457200"/>
          </a:xfrm>
          <a:noFill/>
        </p:spPr>
        <p:txBody>
          <a:bodyPr/>
          <a:lstStyle/>
          <a:p>
            <a:fld id="{E9B3DCF7-2865-426D-8871-8BDB09FF5501}" type="slidenum">
              <a:rPr lang="en-US" sz="1800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5370"/>
            <a:ext cx="7772400" cy="782388"/>
          </a:xfrm>
        </p:spPr>
        <p:txBody>
          <a:bodyPr/>
          <a:lstStyle/>
          <a:p>
            <a:pPr algn="l"/>
            <a:r>
              <a:rPr lang="en-US" sz="4000" b="1" dirty="0" smtClean="0">
                <a:latin typeface="Arial" charset="0"/>
                <a:cs typeface="Arial" charset="0"/>
              </a:rPr>
              <a:t>Agenda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" y="976647"/>
            <a:ext cx="80010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Introduction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Problem Definition</a:t>
            </a:r>
          </a:p>
          <a:p>
            <a:pPr marL="342900" lvl="0" indent="-342900">
              <a:lnSpc>
                <a:spcPct val="17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 smtClean="0">
                <a:latin typeface="Arial" charset="0"/>
                <a:cs typeface="Arial" charset="0"/>
              </a:rPr>
              <a:t>Materials and Methods</a:t>
            </a:r>
          </a:p>
          <a:p>
            <a:pPr marL="1257300" lvl="2" indent="-342900">
              <a:lnSpc>
                <a:spcPct val="17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Potentiometric titration (surfactant), Colorimetric Measurement (polyacrylate)</a:t>
            </a:r>
          </a:p>
          <a:p>
            <a:pPr marL="342900" indent="-342900">
              <a:lnSpc>
                <a:spcPct val="17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Results and Discussions</a:t>
            </a:r>
          </a:p>
          <a:p>
            <a:pPr marL="1257300" lvl="2" indent="-342900">
              <a:lnSpc>
                <a:spcPct val="17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Polyacrylate vs. different chemicals for Reducing Adsorption of Surfactant </a:t>
            </a:r>
          </a:p>
          <a:p>
            <a:pPr marL="1257300" lvl="2" indent="-342900">
              <a:lnSpc>
                <a:spcPct val="17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Polyacrylate and Sodium Carbonate on Different Outcrop Minerals </a:t>
            </a:r>
          </a:p>
          <a:p>
            <a:pPr marL="1257300" lvl="2" indent="-342900">
              <a:lnSpc>
                <a:spcPct val="17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Sodium Polyacrylate for Reducing Adsorption of different Surfactants</a:t>
            </a:r>
          </a:p>
          <a:p>
            <a:pPr marL="1257300" lvl="2" indent="-342900">
              <a:lnSpc>
                <a:spcPct val="17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Effect of Molecular Weight of Sodium Polyacrylate on its Sacrificial Property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Future Work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922983"/>
            <a:ext cx="815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7509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Arial" charset="0"/>
                <a:cs typeface="Arial" charset="0"/>
              </a:rPr>
              <a:t>Conclusions (…Continued)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Arial" charset="0"/>
                <a:cs typeface="Arial" charset="0"/>
              </a:rPr>
              <a:t>The fact that Mw not higher than 4500 </a:t>
            </a:r>
            <a:r>
              <a:rPr lang="en-US" sz="2400" b="1" dirty="0" err="1" smtClean="0">
                <a:latin typeface="Arial" charset="0"/>
                <a:cs typeface="Arial" charset="0"/>
              </a:rPr>
              <a:t>Da</a:t>
            </a:r>
            <a:r>
              <a:rPr lang="en-US" sz="2400" b="1" dirty="0" smtClean="0">
                <a:latin typeface="Arial" charset="0"/>
                <a:cs typeface="Arial" charset="0"/>
              </a:rPr>
              <a:t> is needed for Sacrificial Agent wipes out any worries about possible limitations of this application due to precipitation or degradation of high molecular weight polymers in the presence of hardness.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Arial" charset="0"/>
                <a:cs typeface="Arial" charset="0"/>
              </a:rPr>
              <a:t>Adsorption of Sodium Polyacrylate (MW=4500 </a:t>
            </a:r>
            <a:r>
              <a:rPr lang="en-US" sz="2400" b="1" dirty="0" err="1" smtClean="0">
                <a:latin typeface="Arial" charset="0"/>
                <a:cs typeface="Arial" charset="0"/>
              </a:rPr>
              <a:t>Da</a:t>
            </a:r>
            <a:r>
              <a:rPr lang="en-US" sz="2400" b="1" dirty="0" smtClean="0">
                <a:latin typeface="Arial" charset="0"/>
                <a:cs typeface="Arial" charset="0"/>
              </a:rPr>
              <a:t>) on Carlpool Dolomite is at least ¼ of adsorption of NI-Blend.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Arial" charset="0"/>
                <a:cs typeface="Arial" charset="0"/>
              </a:rPr>
              <a:t>Adsorption of Polyacrylate does not change significantly with the presence of surfactant.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Arial" charset="0"/>
                <a:cs typeface="Arial" charset="0"/>
              </a:rPr>
              <a:t>Polyacrylate does not seem to change phase behavior if the ionic strength effect is considered.</a:t>
            </a:r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0"/>
            <a:ext cx="1905000" cy="457200"/>
          </a:xfrm>
          <a:noFill/>
        </p:spPr>
        <p:txBody>
          <a:bodyPr/>
          <a:lstStyle/>
          <a:p>
            <a:fld id="{D51B846F-7921-4A09-86BD-A9660C14153F}" type="slidenum">
              <a:rPr lang="en-US" sz="1800" smtClean="0"/>
              <a:pPr/>
              <a:t>20</a:t>
            </a:fld>
            <a:endParaRPr lang="en-US" sz="180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914400"/>
            <a:ext cx="815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9314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Arial" charset="0"/>
                <a:cs typeface="Arial" charset="0"/>
              </a:rPr>
              <a:t>Future Work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56260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400" b="1" dirty="0" smtClean="0">
                <a:latin typeface="Arial" charset="0"/>
                <a:cs typeface="Arial" charset="0"/>
              </a:rPr>
              <a:t>Effect of Sodium Polyacrylate on Adsorption of other Surfactants, Especially Betaines.</a:t>
            </a:r>
          </a:p>
          <a:p>
            <a:pPr algn="just">
              <a:lnSpc>
                <a:spcPct val="200000"/>
              </a:lnSpc>
            </a:pPr>
            <a:r>
              <a:rPr lang="en-US" sz="2400" b="1" dirty="0" smtClean="0">
                <a:latin typeface="Arial" charset="0"/>
                <a:cs typeface="Arial" charset="0"/>
              </a:rPr>
              <a:t>Effect of Salinity and Hardness on Effectiveness of Sodium Polyacrylate (Mw=4500 </a:t>
            </a:r>
            <a:r>
              <a:rPr lang="en-US" sz="2400" b="1" dirty="0" err="1" smtClean="0">
                <a:latin typeface="Arial" charset="0"/>
                <a:cs typeface="Arial" charset="0"/>
              </a:rPr>
              <a:t>Da</a:t>
            </a:r>
            <a:r>
              <a:rPr lang="en-US" sz="2400" b="1" dirty="0" smtClean="0">
                <a:latin typeface="Arial" charset="0"/>
                <a:cs typeface="Arial" charset="0"/>
              </a:rPr>
              <a:t>).</a:t>
            </a:r>
          </a:p>
          <a:p>
            <a:pPr algn="just">
              <a:lnSpc>
                <a:spcPct val="200000"/>
              </a:lnSpc>
            </a:pPr>
            <a:r>
              <a:rPr lang="en-US" sz="2400" b="1" dirty="0" smtClean="0">
                <a:latin typeface="Arial" charset="0"/>
                <a:cs typeface="Arial" charset="0"/>
              </a:rPr>
              <a:t>Dynamic Adsorption Tests.</a:t>
            </a:r>
          </a:p>
          <a:p>
            <a:pPr algn="just">
              <a:lnSpc>
                <a:spcPct val="200000"/>
              </a:lnSpc>
            </a:pPr>
            <a:r>
              <a:rPr lang="en-US" sz="2400" b="1" dirty="0" smtClean="0">
                <a:latin typeface="Arial" charset="0"/>
                <a:cs typeface="Arial" charset="0"/>
              </a:rPr>
              <a:t>High-Temperature Long-Term Stability of Sodium Polyacrylate (Mw=4500 </a:t>
            </a:r>
            <a:r>
              <a:rPr lang="en-US" sz="2400" b="1" dirty="0" err="1" smtClean="0">
                <a:latin typeface="Arial" charset="0"/>
                <a:cs typeface="Arial" charset="0"/>
              </a:rPr>
              <a:t>Da</a:t>
            </a:r>
            <a:r>
              <a:rPr lang="en-US" sz="2400" b="1" dirty="0" smtClean="0">
                <a:latin typeface="Arial" charset="0"/>
                <a:cs typeface="Arial" charset="0"/>
              </a:rPr>
              <a:t>).</a:t>
            </a:r>
          </a:p>
          <a:p>
            <a:pPr>
              <a:lnSpc>
                <a:spcPct val="200000"/>
              </a:lnSpc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0"/>
            <a:ext cx="1905000" cy="457200"/>
          </a:xfrm>
          <a:noFill/>
        </p:spPr>
        <p:txBody>
          <a:bodyPr/>
          <a:lstStyle/>
          <a:p>
            <a:fld id="{D51B846F-7921-4A09-86BD-A9660C14153F}" type="slidenum">
              <a:rPr lang="en-US" sz="1800" smtClean="0"/>
              <a:pPr/>
              <a:t>21</a:t>
            </a:fld>
            <a:endParaRPr lang="en-US" sz="180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914400"/>
            <a:ext cx="815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0"/>
            <a:ext cx="1905000" cy="457200"/>
          </a:xfrm>
          <a:noFill/>
        </p:spPr>
        <p:txBody>
          <a:bodyPr/>
          <a:lstStyle/>
          <a:p>
            <a:fld id="{D51B846F-7921-4A09-86BD-A9660C14153F}" type="slidenum">
              <a:rPr lang="en-US" sz="1800" smtClean="0"/>
              <a:pPr/>
              <a:t>22</a:t>
            </a:fld>
            <a:endParaRPr lang="en-US" sz="1800" smtClean="0"/>
          </a:p>
        </p:txBody>
      </p:sp>
      <p:sp>
        <p:nvSpPr>
          <p:cNvPr id="7" name="TextBox 6"/>
          <p:cNvSpPr txBox="1"/>
          <p:nvPr/>
        </p:nvSpPr>
        <p:spPr>
          <a:xfrm>
            <a:off x="304800" y="9906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Thank You!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2057400" y="2275260"/>
            <a:ext cx="5105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Back-Up </a:t>
            </a:r>
          </a:p>
          <a:p>
            <a:pPr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Slides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0"/>
            <a:ext cx="1905000" cy="457200"/>
          </a:xfrm>
          <a:noFill/>
        </p:spPr>
        <p:txBody>
          <a:bodyPr/>
          <a:lstStyle/>
          <a:p>
            <a:fld id="{B6A7C5AA-ED87-4EA0-909A-977D8DEABC23}" type="slidenum">
              <a:rPr lang="en-US" sz="1800" smtClean="0"/>
              <a:pPr/>
              <a:t>23</a:t>
            </a:fld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0"/>
            <a:ext cx="1905000" cy="457200"/>
          </a:xfrm>
          <a:noFill/>
        </p:spPr>
        <p:txBody>
          <a:bodyPr/>
          <a:lstStyle/>
          <a:p>
            <a:fld id="{D51B846F-7921-4A09-86BD-A9660C14153F}" type="slidenum">
              <a:rPr lang="en-US" sz="1800" smtClean="0"/>
              <a:pPr/>
              <a:t>24</a:t>
            </a:fld>
            <a:endParaRPr lang="en-US" sz="180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59101"/>
            <a:ext cx="815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 descr="Sodium_polyacrylate_skele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752600"/>
            <a:ext cx="3000937" cy="21288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8600" y="18288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Sodium Polyacrylate has 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negative charge in neutral pH</a:t>
            </a:r>
            <a:endParaRPr lang="en-US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57150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Surfactant has          </a:t>
            </a:r>
          </a:p>
          <a:p>
            <a:pPr algn="ctr"/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negative charge in neutral pH</a:t>
            </a:r>
            <a:endParaRPr lang="en-US" sz="2400" b="1" u="sng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477000" y="26670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705600" y="51816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38600" y="3200400"/>
            <a:ext cx="495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Does this mean that Sodium Polyacrylate can interfere with measuring concentration of anionic (sulfate-based) surfactant?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surfactant shap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4191000"/>
            <a:ext cx="2933700" cy="24003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19314"/>
            <a:ext cx="8229600" cy="1047486"/>
          </a:xfrm>
        </p:spPr>
        <p:txBody>
          <a:bodyPr>
            <a:noAutofit/>
          </a:bodyPr>
          <a:lstStyle/>
          <a:p>
            <a:pPr algn="just"/>
            <a:r>
              <a:rPr lang="en-US" sz="2500" b="1" dirty="0" smtClean="0">
                <a:latin typeface="Arial" charset="0"/>
                <a:cs typeface="Arial" charset="0"/>
              </a:rPr>
              <a:t>Is Polyacrylate Affecting the titration of Surfactant?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9314"/>
            <a:ext cx="8229600" cy="1047486"/>
          </a:xfrm>
        </p:spPr>
        <p:txBody>
          <a:bodyPr>
            <a:noAutofit/>
          </a:bodyPr>
          <a:lstStyle/>
          <a:p>
            <a:pPr algn="just"/>
            <a:r>
              <a:rPr lang="en-US" sz="2500" b="1" dirty="0" smtClean="0">
                <a:latin typeface="Arial" charset="0"/>
                <a:cs typeface="Arial" charset="0"/>
              </a:rPr>
              <a:t>Is Polyacrylate Affecting the titration of Surfactant?</a:t>
            </a:r>
            <a:br>
              <a:rPr lang="en-US" sz="2500" b="1" dirty="0" smtClean="0">
                <a:latin typeface="Arial" charset="0"/>
                <a:cs typeface="Arial" charset="0"/>
              </a:rPr>
            </a:br>
            <a:r>
              <a:rPr lang="en-US" sz="2500" b="1" dirty="0" smtClean="0">
                <a:latin typeface="Arial" charset="0"/>
                <a:cs typeface="Arial" charset="0"/>
              </a:rPr>
              <a:t>(…Continued)</a:t>
            </a:r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0"/>
            <a:ext cx="1905000" cy="457200"/>
          </a:xfrm>
          <a:noFill/>
        </p:spPr>
        <p:txBody>
          <a:bodyPr/>
          <a:lstStyle/>
          <a:p>
            <a:fld id="{D51B846F-7921-4A09-86BD-A9660C14153F}" type="slidenum">
              <a:rPr lang="en-US" sz="1800" smtClean="0"/>
              <a:pPr/>
              <a:t>25</a:t>
            </a:fld>
            <a:endParaRPr lang="en-US" sz="180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59101"/>
            <a:ext cx="815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800" y="14478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Our strategy is to do the potentiometric titration at pH=3 so that the polyacrylate does not have any charge, but sulfate-based anionic surfactant does.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Chart 16"/>
          <p:cNvGraphicFramePr>
            <a:graphicFrameLocks noGrp="1"/>
          </p:cNvGraphicFramePr>
          <p:nvPr/>
        </p:nvGraphicFramePr>
        <p:xfrm>
          <a:off x="1066800" y="2819400"/>
          <a:ext cx="7467600" cy="3832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9314"/>
            <a:ext cx="8229600" cy="1047486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 charset="0"/>
                <a:cs typeface="Arial" charset="0"/>
              </a:rPr>
              <a:t>Measurement of Concentration of Sodium Polyacrylate</a:t>
            </a:r>
            <a:br>
              <a:rPr lang="en-US" sz="2400" b="1" dirty="0" smtClean="0">
                <a:latin typeface="Arial" charset="0"/>
                <a:cs typeface="Arial" charset="0"/>
              </a:rPr>
            </a:br>
            <a:r>
              <a:rPr lang="en-US" sz="2400" b="1" dirty="0" smtClean="0">
                <a:latin typeface="Arial" charset="0"/>
                <a:cs typeface="Arial" charset="0"/>
              </a:rPr>
              <a:t>(Unsuccessful Potentiometric Titration)</a:t>
            </a:r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0"/>
            <a:ext cx="1905000" cy="457200"/>
          </a:xfrm>
          <a:noFill/>
        </p:spPr>
        <p:txBody>
          <a:bodyPr/>
          <a:lstStyle/>
          <a:p>
            <a:fld id="{D51B846F-7921-4A09-86BD-A9660C14153F}" type="slidenum">
              <a:rPr lang="en-US" sz="1800" smtClean="0"/>
              <a:pPr/>
              <a:t>26</a:t>
            </a:fld>
            <a:endParaRPr lang="en-US" sz="180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59101"/>
            <a:ext cx="815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 descr="pol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1295400"/>
            <a:ext cx="5332424" cy="4498848"/>
          </a:xfrm>
          <a:prstGeom prst="rect">
            <a:avLst/>
          </a:prstGeom>
          <a:ln w="3175">
            <a:solidFill>
              <a:srgbClr val="0070C0"/>
            </a:solidFill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3153634" cy="29289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9314"/>
            <a:ext cx="8229600" cy="1047486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 charset="0"/>
                <a:cs typeface="Arial" charset="0"/>
              </a:rPr>
              <a:t>Measurement of Concentration of Sodium Polyacrylate</a:t>
            </a:r>
            <a:br>
              <a:rPr lang="en-US" sz="2400" b="1" dirty="0" smtClean="0">
                <a:latin typeface="Arial" charset="0"/>
                <a:cs typeface="Arial" charset="0"/>
              </a:rPr>
            </a:br>
            <a:r>
              <a:rPr lang="en-US" sz="2400" b="1" dirty="0" smtClean="0">
                <a:latin typeface="Arial" charset="0"/>
                <a:cs typeface="Arial" charset="0"/>
              </a:rPr>
              <a:t>(Colorimetric Method)</a:t>
            </a:r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0"/>
            <a:ext cx="1905000" cy="457200"/>
          </a:xfrm>
          <a:noFill/>
        </p:spPr>
        <p:txBody>
          <a:bodyPr/>
          <a:lstStyle/>
          <a:p>
            <a:fld id="{D51B846F-7921-4A09-86BD-A9660C14153F}" type="slidenum">
              <a:rPr lang="en-US" sz="1800" smtClean="0"/>
              <a:pPr/>
              <a:t>27</a:t>
            </a:fld>
            <a:endParaRPr lang="en-US" sz="180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59101"/>
            <a:ext cx="815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 descr="surface aggregation on glass bottles after rigorous sha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219200"/>
            <a:ext cx="3505200" cy="2628900"/>
          </a:xfrm>
          <a:prstGeom prst="rect">
            <a:avLst/>
          </a:prstGeom>
        </p:spPr>
      </p:pic>
      <p:pic>
        <p:nvPicPr>
          <p:cNvPr id="9" name="Picture 8" descr="surface aggregation on plastic bottles after vigorous shak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886200"/>
            <a:ext cx="3542400" cy="2743200"/>
          </a:xfrm>
          <a:prstGeom prst="rect">
            <a:avLst/>
          </a:prstGeom>
        </p:spPr>
      </p:pic>
      <p:pic>
        <p:nvPicPr>
          <p:cNvPr id="10" name="Picture 9" descr="3 ppm no mixing kinetic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1219200"/>
            <a:ext cx="4191000" cy="2743200"/>
          </a:xfrm>
          <a:prstGeom prst="rect">
            <a:avLst/>
          </a:prstGeom>
          <a:ln w="3175">
            <a:solidFill>
              <a:srgbClr val="0070C0"/>
            </a:solidFill>
          </a:ln>
        </p:spPr>
      </p:pic>
      <p:pic>
        <p:nvPicPr>
          <p:cNvPr id="11" name="Picture 10" descr="surf on poly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4038600"/>
            <a:ext cx="4190539" cy="2590800"/>
          </a:xfrm>
          <a:prstGeom prst="rect">
            <a:avLst/>
          </a:prstGeom>
          <a:ln w="3175">
            <a:solidFill>
              <a:srgbClr val="0070C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953000" y="4038600"/>
            <a:ext cx="18288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 smtClean="0">
                <a:solidFill>
                  <a:srgbClr val="3A1953"/>
                </a:solidFill>
                <a:latin typeface="Arial" pitchFamily="34" charset="0"/>
                <a:cs typeface="Arial" pitchFamily="34" charset="0"/>
              </a:rPr>
              <a:t>Effect of S13B On Colorimetric</a:t>
            </a:r>
          </a:p>
          <a:p>
            <a:pPr algn="ctr">
              <a:lnSpc>
                <a:spcPct val="150000"/>
              </a:lnSpc>
            </a:pPr>
            <a:r>
              <a:rPr lang="en-US" sz="1200" b="1" dirty="0" smtClean="0">
                <a:solidFill>
                  <a:srgbClr val="3A1953"/>
                </a:solidFill>
                <a:latin typeface="Arial" pitchFamily="34" charset="0"/>
                <a:cs typeface="Arial" pitchFamily="34" charset="0"/>
              </a:rPr>
              <a:t> Measurement </a:t>
            </a:r>
            <a:endParaRPr lang="en-US" sz="1200" b="1" dirty="0">
              <a:solidFill>
                <a:srgbClr val="3A195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0"/>
            <a:ext cx="1905000" cy="457200"/>
          </a:xfrm>
          <a:noFill/>
        </p:spPr>
        <p:txBody>
          <a:bodyPr/>
          <a:lstStyle/>
          <a:p>
            <a:fld id="{86F186FF-57C5-4B8E-AD80-0F0E7635EB01}" type="slidenum">
              <a:rPr lang="en-US" sz="1800" smtClean="0"/>
              <a:pPr/>
              <a:t>3</a:t>
            </a:fld>
            <a:endParaRPr lang="en-US" sz="1800" smtClean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057400" y="3048000"/>
            <a:ext cx="5105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70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Arial" charset="0"/>
                <a:cs typeface="Arial" charset="0"/>
              </a:rPr>
              <a:t>Why is Surfactant Adsorption important?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79926" y="1371600"/>
            <a:ext cx="8229600" cy="4876800"/>
          </a:xfrm>
        </p:spPr>
        <p:txBody>
          <a:bodyPr/>
          <a:lstStyle/>
          <a:p>
            <a:r>
              <a:rPr lang="en-US" b="1" dirty="0" smtClean="0">
                <a:latin typeface="Arial" charset="0"/>
                <a:cs typeface="Arial" charset="0"/>
              </a:rPr>
              <a:t>Enhanced Oil Recovery (EOR)</a:t>
            </a:r>
          </a:p>
          <a:p>
            <a:endParaRPr lang="en-US" b="1" dirty="0" smtClean="0">
              <a:latin typeface="Arial" charset="0"/>
              <a:cs typeface="Arial" charset="0"/>
            </a:endParaRPr>
          </a:p>
          <a:p>
            <a:r>
              <a:rPr lang="en-US" b="1" dirty="0" smtClean="0">
                <a:latin typeface="Arial" charset="0"/>
                <a:cs typeface="Arial" charset="0"/>
              </a:rPr>
              <a:t>Surfactant  Adsorption &amp; EOR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	Economy of Surfactant Injection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ü"/>
            </a:pPr>
            <a:r>
              <a:rPr lang="en-US" b="1" dirty="0" smtClean="0">
                <a:latin typeface="Arial" charset="0"/>
                <a:cs typeface="Arial" charset="0"/>
              </a:rPr>
              <a:t>  Chromatographic Separation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ü"/>
            </a:pPr>
            <a:r>
              <a:rPr lang="en-US" b="1" dirty="0" smtClean="0">
                <a:latin typeface="Arial" charset="0"/>
                <a:cs typeface="Arial" charset="0"/>
              </a:rPr>
              <a:t>	Wettability Alteration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762000" y="1295400"/>
            <a:ext cx="266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0"/>
            <a:ext cx="1905000" cy="457200"/>
          </a:xfrm>
          <a:noFill/>
        </p:spPr>
        <p:txBody>
          <a:bodyPr/>
          <a:lstStyle/>
          <a:p>
            <a:fld id="{D51B846F-7921-4A09-86BD-A9660C14153F}" type="slidenum">
              <a:rPr lang="en-US" sz="1800" smtClean="0"/>
              <a:pPr/>
              <a:t>4</a:t>
            </a:fld>
            <a:endParaRPr lang="en-US" sz="1800" smtClean="0"/>
          </a:p>
        </p:txBody>
      </p:sp>
      <p:pic>
        <p:nvPicPr>
          <p:cNvPr id="6" name="Picture 5" descr="surf adsor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4191000"/>
            <a:ext cx="2330507" cy="20574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" y="1051773"/>
            <a:ext cx="815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2057400" y="3048000"/>
            <a:ext cx="510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/>
              <a:t>Problem Definition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0"/>
            <a:ext cx="1905000" cy="457200"/>
          </a:xfrm>
          <a:noFill/>
        </p:spPr>
        <p:txBody>
          <a:bodyPr/>
          <a:lstStyle/>
          <a:p>
            <a:fld id="{B6A7C5AA-ED87-4EA0-909A-977D8DEABC23}" type="slidenum">
              <a:rPr lang="en-US" sz="1800" smtClean="0"/>
              <a:pPr/>
              <a:t>5</a:t>
            </a:fld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83414"/>
            <a:ext cx="8839200" cy="5181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Sodium Carbonate is traditionally used as 	Sacrificial Agent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Carbonates sometimes contain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Anhydrite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Sodium Carbonate is not an effective Sacrificial 	Agent when Anhydrite is present</a:t>
            </a:r>
          </a:p>
          <a:p>
            <a:pPr>
              <a:lnSpc>
                <a:spcPct val="150000"/>
              </a:lnSpc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		Na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+ CaSO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Na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SO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4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+ CaCO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3 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↓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Sodium Polyacrylate as Sacrificial Agent?</a:t>
            </a:r>
            <a:endParaRPr lang="en-US" sz="28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0"/>
            <a:ext cx="1905000" cy="457200"/>
          </a:xfrm>
          <a:noFill/>
        </p:spPr>
        <p:txBody>
          <a:bodyPr/>
          <a:lstStyle/>
          <a:p>
            <a:fld id="{B6A7C5AA-ED87-4EA0-909A-977D8DEABC23}" type="slidenum">
              <a:rPr lang="en-US" sz="1800" smtClean="0"/>
              <a:pPr/>
              <a:t>6</a:t>
            </a:fld>
            <a:endParaRPr lang="en-US" sz="1800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1219200"/>
            <a:ext cx="815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17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Arial" charset="0"/>
                <a:cs typeface="Arial" charset="0"/>
              </a:rPr>
              <a:t>Anhydrite reacts with Sodium Carbonate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0"/>
            <a:ext cx="1905000" cy="457200"/>
          </a:xfrm>
          <a:noFill/>
        </p:spPr>
        <p:txBody>
          <a:bodyPr/>
          <a:lstStyle/>
          <a:p>
            <a:fld id="{86F186FF-57C5-4B8E-AD80-0F0E7635EB01}" type="slidenum">
              <a:rPr lang="en-US" sz="1800" smtClean="0"/>
              <a:pPr/>
              <a:t>7</a:t>
            </a:fld>
            <a:endParaRPr lang="en-US" sz="1800" smtClean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057400" y="2017680"/>
            <a:ext cx="5105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Materials</a:t>
            </a:r>
          </a:p>
          <a:p>
            <a:pPr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and </a:t>
            </a:r>
          </a:p>
          <a:p>
            <a:pPr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Methods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179"/>
            <a:ext cx="8991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charset="0"/>
                <a:cs typeface="Arial" charset="0"/>
              </a:rPr>
              <a:t>Surfactants and Polymers Used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077531"/>
            <a:ext cx="815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33400" y="1219200"/>
          <a:ext cx="8153399" cy="5493433"/>
        </p:xfrm>
        <a:graphic>
          <a:graphicData uri="http://schemas.openxmlformats.org/drawingml/2006/table">
            <a:tbl>
              <a:tblPr/>
              <a:tblGrid>
                <a:gridCol w="1219199"/>
                <a:gridCol w="2819401"/>
                <a:gridCol w="1981199"/>
                <a:gridCol w="990600"/>
                <a:gridCol w="1143000"/>
              </a:tblGrid>
              <a:tr h="6594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Trade or descriptive name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Chemical Structure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Lot #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Activity (%)</a:t>
                      </a:r>
                      <a:endParaRPr lang="en-US" sz="12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Supplier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Neodol-67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</a:t>
                      </a:r>
                      <a:r>
                        <a:rPr lang="en-US" sz="1200" b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C16-17(CH3-CH-CH2-O)7-SO3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16920-12765-1.00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22.88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STEPAN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4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IOS15-18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R-CH(OH)-CH2-CH(SO3)-R (~75%)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R-CH=CH-CH(SO3-)-R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(~25%)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where R+R’ = C12-15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16920-113005-1.15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21.29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STEPAN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3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Petro-step S13B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TIORCO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NI-Blend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 Blend of Neodol-67 and IOS15-18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(N:I)=4:1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3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FLOSPERSE 1000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Sodium Polyacrylate (Mw=2200 </a:t>
                      </a:r>
                      <a:r>
                        <a:rPr lang="en-US" sz="1200" b="1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Da</a:t>
                      </a: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RLQ02A1201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44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SNF 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FLOSPERSE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3000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Sodium Polyacrylate (Mw=4500 </a:t>
                      </a:r>
                      <a:r>
                        <a:rPr lang="en-US" sz="1200" b="1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Da</a:t>
                      </a: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RLQ01A1208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44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SNF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1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FLOSPERSE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15000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Sodium Polyacrylate (Mw=150 </a:t>
                      </a:r>
                      <a:r>
                        <a:rPr lang="en-US" sz="1200" b="1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KDa</a:t>
                      </a: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RLQ02A1367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SNF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1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FLOPAM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 995 BPM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Sodium Polyacrylate (Mw~3 MDa)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UB6065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SNF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ACUMER 1100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Sodium Polyacrylate (Mw=4500 </a:t>
                      </a:r>
                      <a:r>
                        <a:rPr lang="en-US" sz="1200" b="1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Da</a:t>
                      </a: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10081977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47-49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DOW Chem.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Poly(acrylic sodium salt)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Sodiu</a:t>
                      </a:r>
                      <a:r>
                        <a:rPr lang="en-US" sz="12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 Polyacrylate (Mw= 5100 </a:t>
                      </a:r>
                      <a:r>
                        <a:rPr lang="en-US" sz="1200" b="1" baseline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Da</a:t>
                      </a:r>
                      <a:r>
                        <a:rPr lang="en-US" sz="12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0001393719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</a:t>
                      </a:r>
                      <a:endParaRPr lang="en-US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Sigma-Aldrich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179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Arial" charset="0"/>
                <a:cs typeface="Arial" charset="0"/>
              </a:rPr>
              <a:t>Surfactant/Polymer Adsorption Measurement Plateau Region of Langmuir isotherm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077531"/>
            <a:ext cx="81534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 descr="C:\Documents and Settings\Administrator\Desktop\PHD PROJECT\Reports\Current\Titration of betain using sodium tetraphenylborate\pOTENTIOMETRIC TITRATION DEVIC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775" y="457200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07832" y="3770289"/>
            <a:ext cx="3887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Potentiometric Titration for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Surfactant Concentration 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0501" y="3744531"/>
            <a:ext cx="3887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Colorimetric Method for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Polyacrylate Concentration 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33600" y="1600200"/>
            <a:ext cx="1066800" cy="114300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Deposition of turbidity on plast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7143" y="4572000"/>
            <a:ext cx="3733800" cy="2076045"/>
          </a:xfrm>
          <a:prstGeom prst="rect">
            <a:avLst/>
          </a:prstGeom>
        </p:spPr>
      </p:pic>
      <p:pic>
        <p:nvPicPr>
          <p:cNvPr id="13" name="Picture 12" descr="langmuir isotherm for indiana limeston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7143" y="1295400"/>
            <a:ext cx="3733800" cy="2438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8715.bmp"/>
          <p:cNvPicPr>
            <a:picLocks noChangeAspect="1"/>
          </p:cNvPicPr>
          <p:nvPr/>
        </p:nvPicPr>
        <p:blipFill>
          <a:blip r:embed="rId5" cstate="print"/>
          <a:srcRect r="5975"/>
          <a:stretch>
            <a:fillRect/>
          </a:stretch>
        </p:blipFill>
        <p:spPr>
          <a:xfrm rot="-120000">
            <a:off x="837363" y="5031081"/>
            <a:ext cx="1400800" cy="838200"/>
          </a:xfrm>
          <a:prstGeom prst="rect">
            <a:avLst/>
          </a:prstGeom>
        </p:spPr>
      </p:pic>
      <p:pic>
        <p:nvPicPr>
          <p:cNvPr id="14" name="Picture 13" descr="langmuir-adsorption-isother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" y="1295400"/>
            <a:ext cx="3505200" cy="2438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Oval 15"/>
          <p:cNvSpPr/>
          <p:nvPr/>
        </p:nvSpPr>
        <p:spPr>
          <a:xfrm>
            <a:off x="2286000" y="1600200"/>
            <a:ext cx="12192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57400" y="2286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Plateau Region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>
            <a:stCxn id="16" idx="6"/>
          </p:cNvCxnSpPr>
          <p:nvPr/>
        </p:nvCxnSpPr>
        <p:spPr>
          <a:xfrm>
            <a:off x="3505200" y="2209800"/>
            <a:ext cx="2057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86600" y="1447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Sacrificial Agent</a:t>
            </a:r>
            <a:endParaRPr lang="en-US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62800" y="2057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wt % sodium carbonate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15200" y="2743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2500 ppm Na-Polyacrylate</a:t>
            </a:r>
            <a:endParaRPr lang="en-US" sz="12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3483</TotalTime>
  <Words>1006</Words>
  <Application>Microsoft Office PowerPoint</Application>
  <PresentationFormat>On-screen Show (4:3)</PresentationFormat>
  <Paragraphs>205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Chemical Engineering Department</vt:lpstr>
      <vt:lpstr>Agenda</vt:lpstr>
      <vt:lpstr>Slide 3</vt:lpstr>
      <vt:lpstr>Why is Surfactant Adsorption important?</vt:lpstr>
      <vt:lpstr>Slide 5</vt:lpstr>
      <vt:lpstr>Anhydrite reacts with Sodium Carbonate</vt:lpstr>
      <vt:lpstr>Slide 7</vt:lpstr>
      <vt:lpstr>Surfactants and Polymers Used</vt:lpstr>
      <vt:lpstr>Surfactant/Polymer Adsorption Measurement Plateau Region of Langmuir isotherm</vt:lpstr>
      <vt:lpstr>Slide 10</vt:lpstr>
      <vt:lpstr>How Anhydrite Can Affect Sodium Carbonate as Sacrificial Agent</vt:lpstr>
      <vt:lpstr>Reducing Adsorption of Surfactant Polyacrylate vs. different chemicals </vt:lpstr>
      <vt:lpstr>Polyacrylate and Sodium Carbonate on Different Outcrop Minerals</vt:lpstr>
      <vt:lpstr>Sodium Polyacrylate for Reducing Adsorption of different Surfactants</vt:lpstr>
      <vt:lpstr>Effect of Molecular Weight of Sodium Polyacrylate on its Sacrificial Property</vt:lpstr>
      <vt:lpstr>Adsorption of Sodium Polyacrylate (Mw=4500 Da) on Carlpool Dolomite</vt:lpstr>
      <vt:lpstr>Slide 17</vt:lpstr>
      <vt:lpstr>Slide 18</vt:lpstr>
      <vt:lpstr>Conclusions</vt:lpstr>
      <vt:lpstr>Conclusions (…Continued)</vt:lpstr>
      <vt:lpstr>Future Work</vt:lpstr>
      <vt:lpstr>Slide 22</vt:lpstr>
      <vt:lpstr>Slide 23</vt:lpstr>
      <vt:lpstr>Is Polyacrylate Affecting the titration of Surfactant?</vt:lpstr>
      <vt:lpstr>Is Polyacrylate Affecting the titration of Surfactant? (…Continued)</vt:lpstr>
      <vt:lpstr>Measurement of Concentration of Sodium Polyacrylate (Unsuccessful Potentiometric Titration)</vt:lpstr>
      <vt:lpstr>Measurement of Concentration of Sodium Polyacrylate (Colorimetric Method)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Engineering  Department</dc:title>
  <dc:creator>Information Technology</dc:creator>
  <cp:lastModifiedBy>ghirasaki</cp:lastModifiedBy>
  <cp:revision>63</cp:revision>
  <dcterms:created xsi:type="dcterms:W3CDTF">2012-04-10T22:37:44Z</dcterms:created>
  <dcterms:modified xsi:type="dcterms:W3CDTF">2012-05-08T06:50:29Z</dcterms:modified>
</cp:coreProperties>
</file>